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3" r:id="rId4"/>
    <p:sldId id="264" r:id="rId5"/>
    <p:sldId id="265" r:id="rId6"/>
    <p:sldId id="266" r:id="rId7"/>
    <p:sldId id="271" r:id="rId8"/>
    <p:sldId id="272" r:id="rId9"/>
    <p:sldId id="267" r:id="rId10"/>
    <p:sldId id="273" r:id="rId11"/>
    <p:sldId id="274" r:id="rId12"/>
    <p:sldId id="275" r:id="rId13"/>
    <p:sldId id="268" r:id="rId14"/>
    <p:sldId id="278" r:id="rId15"/>
    <p:sldId id="269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76" r:id="rId24"/>
    <p:sldId id="277" r:id="rId25"/>
    <p:sldId id="286" r:id="rId26"/>
    <p:sldId id="287" r:id="rId27"/>
    <p:sldId id="27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1D1B1E"/>
    <a:srgbClr val="020003"/>
    <a:srgbClr val="DD1D2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6F45-838D-4BF8-AD3D-59F5E069E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002B4-D7B3-411D-B3F7-9C14D8B15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0148F-1CFC-489B-A4E0-CE3B216F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2D45-FB3F-4A2E-A073-63B64C927BB4}" type="datetimeFigureOut">
              <a:rPr lang="en-GB" smtClean="0"/>
              <a:t>01/09/2023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82F34-9D87-4845-8E9A-4D412A4D0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D5578-BD31-4EC1-B269-F9BE6D64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6CC5-0BE0-4CA0-BEAA-5849978C3C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141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EE9B-26C3-4D7C-A3B3-A9CAC5095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FBAD8-18CD-40C2-A49C-0BDC1D6A4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07EAC-3EB0-427E-B3D4-1DD1B979A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fld id="{53AE2D45-FB3F-4A2E-A073-63B64C927BB4}" type="datetimeFigureOut">
              <a:rPr lang="en-GB" smtClean="0"/>
              <a:pPr/>
              <a:t>01/09/2023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4CC11-7305-4295-93A6-3D1D92BA3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5057C-78E7-4AE0-B592-11918E9FA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fld id="{F8E36CC5-0BE0-4CA0-BEAA-5849978C3C2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27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hellBold" panose="000008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sp>
        <p:nvSpPr>
          <p:cNvPr id="6" name="Title 3" descr="&lt;TITLE&gt;{65.76378,407.8534,315.2126,171.2992}">
            <a:extLst>
              <a:ext uri="{FF2B5EF4-FFF2-40B4-BE49-F238E27FC236}">
                <a16:creationId xmlns:a16="http://schemas.microsoft.com/office/drawing/2014/main" id="{68822B38-7EFE-4BC4-8804-6CA2F02BCE98}"/>
              </a:ext>
            </a:extLst>
          </p:cNvPr>
          <p:cNvSpPr txBox="1">
            <a:spLocks/>
          </p:cNvSpPr>
          <p:nvPr/>
        </p:nvSpPr>
        <p:spPr>
          <a:xfrm>
            <a:off x="474159" y="4842947"/>
            <a:ext cx="3636660" cy="1006429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GB" sz="2200" dirty="0">
                <a:solidFill>
                  <a:srgbClr val="404040"/>
                </a:solidFill>
                <a:latin typeface="ShellMedium" panose="00000600000000000000" pitchFamily="2" charset="0"/>
                <a:ea typeface="Futura Light" charset="0"/>
                <a:cs typeface="Futura Light" charset="0"/>
              </a:rPr>
              <a:t>Name – Utkarsh Dwivedi</a:t>
            </a:r>
          </a:p>
          <a:p>
            <a:pPr>
              <a:lnSpc>
                <a:spcPct val="90000"/>
              </a:lnSpc>
            </a:pPr>
            <a:endParaRPr lang="en-GB" sz="2200" dirty="0">
              <a:solidFill>
                <a:srgbClr val="404040"/>
              </a:solidFill>
              <a:latin typeface="ShellMedium" panose="00000600000000000000" pitchFamily="2" charset="0"/>
              <a:ea typeface="Futura Light" charset="0"/>
              <a:cs typeface="Futura Light" charset="0"/>
            </a:endParaRPr>
          </a:p>
          <a:p>
            <a:pPr>
              <a:lnSpc>
                <a:spcPct val="90000"/>
              </a:lnSpc>
            </a:pPr>
            <a:r>
              <a:rPr lang="en-GB" sz="2200" dirty="0">
                <a:solidFill>
                  <a:srgbClr val="404040"/>
                </a:solidFill>
                <a:latin typeface="ShellMedium" panose="00000600000000000000" pitchFamily="2" charset="0"/>
                <a:ea typeface="Futura Light" charset="0"/>
                <a:cs typeface="Futura Light" charset="0"/>
              </a:rPr>
              <a:t>Batch - 8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404040"/>
                </a:solidFill>
                <a:latin typeface="ShellMedium" panose="00000600000000000000" pitchFamily="2" charset="0"/>
              </a:rPr>
              <a:t>  </a:t>
            </a:r>
          </a:p>
          <a:p>
            <a:r>
              <a:rPr lang="en-GB" sz="3000" dirty="0">
                <a:solidFill>
                  <a:srgbClr val="DD1D21"/>
                </a:solidFill>
                <a:latin typeface="ShellHeavy" panose="00000700000000000000" pitchFamily="2" charset="0"/>
              </a:rPr>
              <a:t>Journey PPT</a:t>
            </a:r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32636" y="883939"/>
            <a:ext cx="8199120" cy="4846320"/>
            <a:chOff x="3675338" y="751007"/>
            <a:chExt cx="8199120" cy="48463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5338" y="751007"/>
              <a:ext cx="8199120" cy="484632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3F1956-7D6C-4859-8CE7-4FAB7CE8058D}"/>
                </a:ext>
              </a:extLst>
            </p:cNvPr>
            <p:cNvSpPr txBox="1"/>
            <p:nvPr/>
          </p:nvSpPr>
          <p:spPr bwMode="auto">
            <a:xfrm>
              <a:off x="8230409" y="2935400"/>
              <a:ext cx="2063137" cy="47753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170">
                <a:lnSpc>
                  <a:spcPts val="2000"/>
                </a:lnSpc>
              </a:pPr>
              <a:r>
                <a:rPr lang="en-GB" sz="1400" dirty="0">
                  <a:latin typeface="ShellMedium" panose="00000600000000000000" pitchFamily="2" charset="0"/>
                </a:rPr>
                <a:t>Journey PPT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E3218D-62B6-4CEF-AFA4-4C4248B08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4197" y="2391851"/>
              <a:ext cx="960233" cy="1225561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8FE675-0B06-4E57-A1A8-B264F156C60C}"/>
                </a:ext>
              </a:extLst>
            </p:cNvPr>
            <p:cNvSpPr/>
            <p:nvPr/>
          </p:nvSpPr>
          <p:spPr>
            <a:xfrm>
              <a:off x="7244313" y="5105400"/>
              <a:ext cx="1137687" cy="109538"/>
            </a:xfrm>
            <a:prstGeom prst="rect">
              <a:avLst/>
            </a:prstGeom>
            <a:solidFill>
              <a:srgbClr val="1D1B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ShellMedium" panose="00000600000000000000" pitchFamily="2" charset="0"/>
              </a:endParaRPr>
            </a:p>
          </p:txBody>
        </p:sp>
        <p:sp>
          <p:nvSpPr>
            <p:cNvPr id="44" name="Graphic 42">
              <a:extLst>
                <a:ext uri="{FF2B5EF4-FFF2-40B4-BE49-F238E27FC236}">
                  <a16:creationId xmlns:a16="http://schemas.microsoft.com/office/drawing/2014/main" id="{6AA2205C-FD60-46A1-B2BA-701D72D37CD4}"/>
                </a:ext>
              </a:extLst>
            </p:cNvPr>
            <p:cNvSpPr/>
            <p:nvPr/>
          </p:nvSpPr>
          <p:spPr>
            <a:xfrm>
              <a:off x="4792911" y="1524288"/>
              <a:ext cx="216902" cy="372596"/>
            </a:xfrm>
            <a:custGeom>
              <a:avLst/>
              <a:gdLst>
                <a:gd name="connsiteX0" fmla="*/ 238601 w 3476625"/>
                <a:gd name="connsiteY0" fmla="*/ 7144 h 5972175"/>
                <a:gd name="connsiteX1" fmla="*/ 542449 w 3476625"/>
                <a:gd name="connsiteY1" fmla="*/ 321469 h 5972175"/>
                <a:gd name="connsiteX2" fmla="*/ 1150144 w 3476625"/>
                <a:gd name="connsiteY2" fmla="*/ 1040606 h 5972175"/>
                <a:gd name="connsiteX3" fmla="*/ 1801654 w 3476625"/>
                <a:gd name="connsiteY3" fmla="*/ 1815941 h 5972175"/>
                <a:gd name="connsiteX4" fmla="*/ 2307431 w 3476625"/>
                <a:gd name="connsiteY4" fmla="*/ 2415064 h 5972175"/>
                <a:gd name="connsiteX5" fmla="*/ 2848451 w 3476625"/>
                <a:gd name="connsiteY5" fmla="*/ 3059906 h 5972175"/>
                <a:gd name="connsiteX6" fmla="*/ 3401854 w 3476625"/>
                <a:gd name="connsiteY6" fmla="*/ 3719036 h 5972175"/>
                <a:gd name="connsiteX7" fmla="*/ 3473291 w 3476625"/>
                <a:gd name="connsiteY7" fmla="*/ 3854291 h 5972175"/>
                <a:gd name="connsiteX8" fmla="*/ 3271361 w 3476625"/>
                <a:gd name="connsiteY8" fmla="*/ 4056221 h 5972175"/>
                <a:gd name="connsiteX9" fmla="*/ 2877979 w 3476625"/>
                <a:gd name="connsiteY9" fmla="*/ 3984784 h 5972175"/>
                <a:gd name="connsiteX10" fmla="*/ 2004536 w 3476625"/>
                <a:gd name="connsiteY10" fmla="*/ 3816191 h 5972175"/>
                <a:gd name="connsiteX11" fmla="*/ 1955959 w 3476625"/>
                <a:gd name="connsiteY11" fmla="*/ 3809524 h 5972175"/>
                <a:gd name="connsiteX12" fmla="*/ 2029301 w 3476625"/>
                <a:gd name="connsiteY12" fmla="*/ 4026694 h 5972175"/>
                <a:gd name="connsiteX13" fmla="*/ 2434114 w 3476625"/>
                <a:gd name="connsiteY13" fmla="*/ 5184934 h 5972175"/>
                <a:gd name="connsiteX14" fmla="*/ 2522696 w 3476625"/>
                <a:gd name="connsiteY14" fmla="*/ 5445919 h 5972175"/>
                <a:gd name="connsiteX15" fmla="*/ 2224564 w 3476625"/>
                <a:gd name="connsiteY15" fmla="*/ 5957412 h 5972175"/>
                <a:gd name="connsiteX16" fmla="*/ 2198846 w 3476625"/>
                <a:gd name="connsiteY16" fmla="*/ 5968842 h 5972175"/>
                <a:gd name="connsiteX17" fmla="*/ 2075021 w 3476625"/>
                <a:gd name="connsiteY17" fmla="*/ 5968842 h 5972175"/>
                <a:gd name="connsiteX18" fmla="*/ 2049304 w 3476625"/>
                <a:gd name="connsiteY18" fmla="*/ 5958364 h 5972175"/>
                <a:gd name="connsiteX19" fmla="*/ 1743551 w 3476625"/>
                <a:gd name="connsiteY19" fmla="*/ 5673567 h 5972175"/>
                <a:gd name="connsiteX20" fmla="*/ 1503521 w 3476625"/>
                <a:gd name="connsiteY20" fmla="*/ 4982051 h 5972175"/>
                <a:gd name="connsiteX21" fmla="*/ 1219676 w 3476625"/>
                <a:gd name="connsiteY21" fmla="*/ 4174331 h 5972175"/>
                <a:gd name="connsiteX22" fmla="*/ 1176814 w 3476625"/>
                <a:gd name="connsiteY22" fmla="*/ 4047649 h 5972175"/>
                <a:gd name="connsiteX23" fmla="*/ 1140619 w 3476625"/>
                <a:gd name="connsiteY23" fmla="*/ 4088606 h 5972175"/>
                <a:gd name="connsiteX24" fmla="*/ 652939 w 3476625"/>
                <a:gd name="connsiteY24" fmla="*/ 4744879 h 5972175"/>
                <a:gd name="connsiteX25" fmla="*/ 340519 w 3476625"/>
                <a:gd name="connsiteY25" fmla="*/ 5163979 h 5972175"/>
                <a:gd name="connsiteX26" fmla="*/ 87154 w 3476625"/>
                <a:gd name="connsiteY26" fmla="*/ 5205889 h 5972175"/>
                <a:gd name="connsiteX27" fmla="*/ 7144 w 3476625"/>
                <a:gd name="connsiteY27" fmla="*/ 5012531 h 5972175"/>
                <a:gd name="connsiteX28" fmla="*/ 9049 w 3476625"/>
                <a:gd name="connsiteY28" fmla="*/ 238601 h 5972175"/>
                <a:gd name="connsiteX29" fmla="*/ 162401 w 3476625"/>
                <a:gd name="connsiteY29" fmla="*/ 7144 h 5972175"/>
                <a:gd name="connsiteX30" fmla="*/ 238601 w 3476625"/>
                <a:gd name="connsiteY30" fmla="*/ 7144 h 597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76625" h="5972175">
                  <a:moveTo>
                    <a:pt x="238601" y="7144"/>
                  </a:moveTo>
                  <a:cubicBezTo>
                    <a:pt x="374809" y="77629"/>
                    <a:pt x="447199" y="211931"/>
                    <a:pt x="542449" y="321469"/>
                  </a:cubicBezTo>
                  <a:cubicBezTo>
                    <a:pt x="748189" y="558641"/>
                    <a:pt x="948214" y="800576"/>
                    <a:pt x="1150144" y="1040606"/>
                  </a:cubicBezTo>
                  <a:cubicBezTo>
                    <a:pt x="1367314" y="1298734"/>
                    <a:pt x="1584484" y="1557814"/>
                    <a:pt x="1801654" y="1815941"/>
                  </a:cubicBezTo>
                  <a:cubicBezTo>
                    <a:pt x="1970246" y="2015966"/>
                    <a:pt x="2139791" y="2215039"/>
                    <a:pt x="2307431" y="2415064"/>
                  </a:cubicBezTo>
                  <a:cubicBezTo>
                    <a:pt x="2488406" y="2629376"/>
                    <a:pt x="2667476" y="2845594"/>
                    <a:pt x="2848451" y="3059906"/>
                  </a:cubicBezTo>
                  <a:cubicBezTo>
                    <a:pt x="3033236" y="3279934"/>
                    <a:pt x="3218974" y="3498056"/>
                    <a:pt x="3401854" y="3719036"/>
                  </a:cubicBezTo>
                  <a:cubicBezTo>
                    <a:pt x="3434239" y="3758089"/>
                    <a:pt x="3464719" y="3806666"/>
                    <a:pt x="3473291" y="3854291"/>
                  </a:cubicBezTo>
                  <a:cubicBezTo>
                    <a:pt x="3495199" y="3972401"/>
                    <a:pt x="3391376" y="4074319"/>
                    <a:pt x="3271361" y="4056221"/>
                  </a:cubicBezTo>
                  <a:cubicBezTo>
                    <a:pt x="3139916" y="4037171"/>
                    <a:pt x="3009424" y="4009549"/>
                    <a:pt x="2877979" y="3984784"/>
                  </a:cubicBezTo>
                  <a:cubicBezTo>
                    <a:pt x="2586514" y="3928586"/>
                    <a:pt x="2296001" y="3872389"/>
                    <a:pt x="2004536" y="3816191"/>
                  </a:cubicBezTo>
                  <a:cubicBezTo>
                    <a:pt x="1991201" y="3813334"/>
                    <a:pt x="1977866" y="3812381"/>
                    <a:pt x="1955959" y="3809524"/>
                  </a:cubicBezTo>
                  <a:cubicBezTo>
                    <a:pt x="1981676" y="3886676"/>
                    <a:pt x="2005489" y="3957161"/>
                    <a:pt x="2029301" y="4026694"/>
                  </a:cubicBezTo>
                  <a:cubicBezTo>
                    <a:pt x="2164556" y="4412456"/>
                    <a:pt x="2299811" y="4799172"/>
                    <a:pt x="2434114" y="5184934"/>
                  </a:cubicBezTo>
                  <a:cubicBezTo>
                    <a:pt x="2464594" y="5271612"/>
                    <a:pt x="2499836" y="5357337"/>
                    <a:pt x="2522696" y="5445919"/>
                  </a:cubicBezTo>
                  <a:cubicBezTo>
                    <a:pt x="2584609" y="5688806"/>
                    <a:pt x="2465546" y="5889784"/>
                    <a:pt x="2224564" y="5957412"/>
                  </a:cubicBezTo>
                  <a:cubicBezTo>
                    <a:pt x="2215991" y="5960269"/>
                    <a:pt x="2207419" y="5965031"/>
                    <a:pt x="2198846" y="5968842"/>
                  </a:cubicBezTo>
                  <a:cubicBezTo>
                    <a:pt x="2157889" y="5968842"/>
                    <a:pt x="2115979" y="5968842"/>
                    <a:pt x="2075021" y="5968842"/>
                  </a:cubicBezTo>
                  <a:cubicBezTo>
                    <a:pt x="2066449" y="5965031"/>
                    <a:pt x="2058829" y="5960269"/>
                    <a:pt x="2049304" y="5958364"/>
                  </a:cubicBezTo>
                  <a:cubicBezTo>
                    <a:pt x="1894046" y="5920264"/>
                    <a:pt x="1794986" y="5821204"/>
                    <a:pt x="1743551" y="5673567"/>
                  </a:cubicBezTo>
                  <a:cubicBezTo>
                    <a:pt x="1662589" y="5443062"/>
                    <a:pt x="1583531" y="5212556"/>
                    <a:pt x="1503521" y="4982051"/>
                  </a:cubicBezTo>
                  <a:cubicBezTo>
                    <a:pt x="1409224" y="4712494"/>
                    <a:pt x="1313974" y="4443889"/>
                    <a:pt x="1219676" y="4174331"/>
                  </a:cubicBezTo>
                  <a:cubicBezTo>
                    <a:pt x="1205389" y="4134326"/>
                    <a:pt x="1192054" y="4094321"/>
                    <a:pt x="1176814" y="4047649"/>
                  </a:cubicBezTo>
                  <a:cubicBezTo>
                    <a:pt x="1160621" y="4065746"/>
                    <a:pt x="1150144" y="4076224"/>
                    <a:pt x="1140619" y="4088606"/>
                  </a:cubicBezTo>
                  <a:cubicBezTo>
                    <a:pt x="977741" y="4307681"/>
                    <a:pt x="815816" y="4525804"/>
                    <a:pt x="652939" y="4744879"/>
                  </a:cubicBezTo>
                  <a:cubicBezTo>
                    <a:pt x="549116" y="4884896"/>
                    <a:pt x="446246" y="5025867"/>
                    <a:pt x="340519" y="5163979"/>
                  </a:cubicBezTo>
                  <a:cubicBezTo>
                    <a:pt x="276701" y="5247799"/>
                    <a:pt x="168116" y="5263992"/>
                    <a:pt x="87154" y="5205889"/>
                  </a:cubicBezTo>
                  <a:cubicBezTo>
                    <a:pt x="20479" y="5158264"/>
                    <a:pt x="7144" y="5089684"/>
                    <a:pt x="7144" y="5012531"/>
                  </a:cubicBezTo>
                  <a:cubicBezTo>
                    <a:pt x="9049" y="3421856"/>
                    <a:pt x="8096" y="1830229"/>
                    <a:pt x="9049" y="238601"/>
                  </a:cubicBezTo>
                  <a:cubicBezTo>
                    <a:pt x="9049" y="102394"/>
                    <a:pt x="38576" y="57626"/>
                    <a:pt x="162401" y="7144"/>
                  </a:cubicBezTo>
                  <a:cubicBezTo>
                    <a:pt x="188119" y="7144"/>
                    <a:pt x="212884" y="7144"/>
                    <a:pt x="238601" y="7144"/>
                  </a:cubicBezTo>
                  <a:close/>
                </a:path>
              </a:pathLst>
            </a:custGeom>
            <a:solidFill>
              <a:srgbClr val="FBCE07"/>
            </a:solidFill>
            <a:ln w="25400" cap="flat">
              <a:solidFill>
                <a:srgbClr val="404040"/>
              </a:solidFill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nl-NL" dirty="0">
                <a:latin typeface="ShellMedium" panose="00000600000000000000" pitchFamily="2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C568157-F8A6-7042-5A0B-B7C81A732E51}"/>
              </a:ext>
            </a:extLst>
          </p:cNvPr>
          <p:cNvSpPr txBox="1"/>
          <p:nvPr/>
        </p:nvSpPr>
        <p:spPr>
          <a:xfrm>
            <a:off x="441171" y="3044910"/>
            <a:ext cx="6114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57708">
              <a:spcAft>
                <a:spcPts val="600"/>
              </a:spcAft>
              <a:buClr>
                <a:srgbClr val="DD1D21"/>
              </a:buClr>
              <a:buSzPct val="85000"/>
            </a:pPr>
            <a:r>
              <a:rPr lang="en-GB" sz="1800" kern="0" dirty="0">
                <a:solidFill>
                  <a:srgbClr val="404040"/>
                </a:solidFill>
                <a:latin typeface="ShellMedium" panose="00000600000000000000" pitchFamily="2" charset="0"/>
              </a:rPr>
              <a:t>28 Aug 2023 – 1 Sep 2023</a:t>
            </a:r>
          </a:p>
        </p:txBody>
      </p:sp>
    </p:spTree>
    <p:extLst>
      <p:ext uri="{BB962C8B-B14F-4D97-AF65-F5344CB8AC3E}">
        <p14:creationId xmlns:p14="http://schemas.microsoft.com/office/powerpoint/2010/main" val="2123246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3FC9F9-54F8-8724-AC72-F4897741B0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421" y="710957"/>
            <a:ext cx="9714722" cy="5809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3835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5E1901-A59C-C99F-C58D-93241DF952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88" y="733608"/>
            <a:ext cx="9766190" cy="5865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5805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009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40804" y="-2537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1775421" y="2863688"/>
            <a:ext cx="6461443" cy="2754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Basics of DBMS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ER models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Normalization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Schema:</a:t>
            </a:r>
          </a:p>
          <a:p>
            <a:pPr marL="742950" lvl="1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Ø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Star</a:t>
            </a:r>
          </a:p>
          <a:p>
            <a:pPr marL="742950" lvl="1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Ø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Snowflake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Big Data Overview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Structured, Unstructured, Semi-Structured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68B90-F544-78E0-C477-E2772E5DE5F3}"/>
              </a:ext>
            </a:extLst>
          </p:cNvPr>
          <p:cNvSpPr txBox="1"/>
          <p:nvPr/>
        </p:nvSpPr>
        <p:spPr>
          <a:xfrm>
            <a:off x="1539528" y="1711781"/>
            <a:ext cx="609467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404040"/>
                </a:solidFill>
                <a:latin typeface="ShellMedium" panose="00000600000000000000" pitchFamily="2" charset="0"/>
                <a:ea typeface="Futura Light" charset="0"/>
                <a:cs typeface="Futura Light" charset="0"/>
              </a:rPr>
              <a:t>Day – 2 DBMS</a:t>
            </a:r>
            <a:endParaRPr lang="en-GB" sz="1800" dirty="0">
              <a:solidFill>
                <a:srgbClr val="404040"/>
              </a:solidFill>
              <a:latin typeface="ShellMedium" panose="00000600000000000000" pitchFamily="2" charset="0"/>
              <a:ea typeface="Futura Light" charset="0"/>
              <a:cs typeface="Futur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772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40804" y="-2537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1775421" y="2863688"/>
            <a:ext cx="6461443" cy="2754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Basics of DBMS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ER models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Normalization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Schema:</a:t>
            </a:r>
          </a:p>
          <a:p>
            <a:pPr marL="742950" lvl="1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Ø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Star</a:t>
            </a:r>
          </a:p>
          <a:p>
            <a:pPr marL="742950" lvl="1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Ø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Snowflake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Big Data Overview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Structured, Unstructured, Semi-Structured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68B90-F544-78E0-C477-E2772E5DE5F3}"/>
              </a:ext>
            </a:extLst>
          </p:cNvPr>
          <p:cNvSpPr txBox="1"/>
          <p:nvPr/>
        </p:nvSpPr>
        <p:spPr>
          <a:xfrm>
            <a:off x="1539528" y="1711781"/>
            <a:ext cx="609467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404040"/>
                </a:solidFill>
                <a:latin typeface="ShellMedium" panose="00000600000000000000" pitchFamily="2" charset="0"/>
                <a:ea typeface="Futura Light" charset="0"/>
                <a:cs typeface="Futura Light" charset="0"/>
              </a:rPr>
              <a:t>Day – 2 DBMS</a:t>
            </a:r>
            <a:endParaRPr lang="en-GB" sz="1800" dirty="0">
              <a:solidFill>
                <a:srgbClr val="404040"/>
              </a:solidFill>
              <a:latin typeface="ShellMedium" panose="00000600000000000000" pitchFamily="2" charset="0"/>
              <a:ea typeface="Futura Light" charset="0"/>
              <a:cs typeface="Futura Light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9D795A5-FEA5-9FA6-76E5-516BA89EB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770" y="544530"/>
            <a:ext cx="10238630" cy="589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33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68B90-F544-78E0-C477-E2772E5DE5F3}"/>
              </a:ext>
            </a:extLst>
          </p:cNvPr>
          <p:cNvSpPr txBox="1"/>
          <p:nvPr/>
        </p:nvSpPr>
        <p:spPr>
          <a:xfrm>
            <a:off x="1539528" y="1711781"/>
            <a:ext cx="609467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404040"/>
                </a:solidFill>
                <a:latin typeface="ShellMedium" panose="00000600000000000000" pitchFamily="2" charset="0"/>
                <a:ea typeface="Futura Light" charset="0"/>
                <a:cs typeface="Futura Light" charset="0"/>
              </a:rPr>
              <a:t>Day – 3 Azure Fundamentals</a:t>
            </a:r>
            <a:endParaRPr lang="en-GB" sz="1800" dirty="0">
              <a:solidFill>
                <a:srgbClr val="404040"/>
              </a:solidFill>
              <a:latin typeface="ShellMedium" panose="00000600000000000000" pitchFamily="2" charset="0"/>
              <a:ea typeface="Futura Light" charset="0"/>
              <a:cs typeface="Futura 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2E386-83FA-9252-0ED6-5B92045F7DEC}"/>
              </a:ext>
            </a:extLst>
          </p:cNvPr>
          <p:cNvSpPr txBox="1"/>
          <p:nvPr/>
        </p:nvSpPr>
        <p:spPr>
          <a:xfrm>
            <a:off x="1539528" y="2629471"/>
            <a:ext cx="6094674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CRUD operations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Basics of Azure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Azure </a:t>
            </a:r>
            <a:r>
              <a:rPr lang="en-GB" kern="0" dirty="0" err="1">
                <a:solidFill>
                  <a:srgbClr val="404040"/>
                </a:solidFill>
                <a:latin typeface="ShellMedium" panose="00000600000000000000" pitchFamily="2" charset="0"/>
              </a:rPr>
              <a:t>Datalakes</a:t>
            </a:r>
            <a:endParaRPr lang="en-GB" kern="0" dirty="0">
              <a:solidFill>
                <a:srgbClr val="404040"/>
              </a:solidFill>
              <a:latin typeface="ShellMedium" panose="00000600000000000000" pitchFamily="2" charset="0"/>
            </a:endParaRP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Azure Cosmos DB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Data warehouse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 err="1">
                <a:solidFill>
                  <a:srgbClr val="404040"/>
                </a:solidFill>
                <a:latin typeface="ShellMedium" panose="00000600000000000000" pitchFamily="2" charset="0"/>
              </a:rPr>
              <a:t>Datalake</a:t>
            </a: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 Architecture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Big Data Analytics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endParaRPr lang="en-GB" kern="0" dirty="0">
              <a:solidFill>
                <a:srgbClr val="404040"/>
              </a:solidFill>
              <a:latin typeface="ShellMedium" panose="00000600000000000000" pitchFamily="2" charset="0"/>
            </a:endParaRP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endParaRPr lang="en-GB" kern="0" dirty="0">
              <a:solidFill>
                <a:srgbClr val="404040"/>
              </a:solidFill>
              <a:latin typeface="Shell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64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2E386-83FA-9252-0ED6-5B92045F7DEC}"/>
              </a:ext>
            </a:extLst>
          </p:cNvPr>
          <p:cNvSpPr txBox="1"/>
          <p:nvPr/>
        </p:nvSpPr>
        <p:spPr>
          <a:xfrm>
            <a:off x="1539528" y="2629471"/>
            <a:ext cx="6094674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endParaRPr lang="en-GB" kern="0" dirty="0">
              <a:solidFill>
                <a:srgbClr val="404040"/>
              </a:solidFill>
              <a:latin typeface="ShellMedium" panose="00000600000000000000" pitchFamily="2" charset="0"/>
            </a:endParaRP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endParaRPr lang="en-GB" kern="0" dirty="0">
              <a:solidFill>
                <a:srgbClr val="404040"/>
              </a:solidFill>
              <a:latin typeface="ShellMedium" panose="00000600000000000000" pitchFamily="2" charset="0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1BD66DA-40E9-DCC5-961B-C9D774B79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28" y="350616"/>
            <a:ext cx="10042872" cy="62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87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68B90-F544-78E0-C477-E2772E5DE5F3}"/>
              </a:ext>
            </a:extLst>
          </p:cNvPr>
          <p:cNvSpPr txBox="1"/>
          <p:nvPr/>
        </p:nvSpPr>
        <p:spPr>
          <a:xfrm>
            <a:off x="1539528" y="1711781"/>
            <a:ext cx="609467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endParaRPr lang="en-GB" sz="1800" dirty="0">
              <a:solidFill>
                <a:srgbClr val="404040"/>
              </a:solidFill>
              <a:latin typeface="ShellMedium" panose="00000600000000000000" pitchFamily="2" charset="0"/>
              <a:ea typeface="Futura Light" charset="0"/>
              <a:cs typeface="Futura 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2E386-83FA-9252-0ED6-5B92045F7DEC}"/>
              </a:ext>
            </a:extLst>
          </p:cNvPr>
          <p:cNvSpPr txBox="1"/>
          <p:nvPr/>
        </p:nvSpPr>
        <p:spPr>
          <a:xfrm>
            <a:off x="1539528" y="2629471"/>
            <a:ext cx="6094674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endParaRPr lang="en-GB" kern="0" dirty="0">
              <a:solidFill>
                <a:srgbClr val="404040"/>
              </a:solidFill>
              <a:latin typeface="ShellMedium" panose="00000600000000000000" pitchFamily="2" charset="0"/>
            </a:endParaRP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endParaRPr lang="en-GB" kern="0" dirty="0">
              <a:solidFill>
                <a:srgbClr val="404040"/>
              </a:solidFill>
              <a:latin typeface="ShellMedium" panose="00000600000000000000" pitchFamily="2" charset="0"/>
            </a:endParaRP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C420E85-88E6-3D1C-4F50-38A066F6D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66" y="632790"/>
            <a:ext cx="9613127" cy="600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15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68B90-F544-78E0-C477-E2772E5DE5F3}"/>
              </a:ext>
            </a:extLst>
          </p:cNvPr>
          <p:cNvSpPr txBox="1"/>
          <p:nvPr/>
        </p:nvSpPr>
        <p:spPr>
          <a:xfrm>
            <a:off x="1539528" y="1711781"/>
            <a:ext cx="609467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endParaRPr lang="en-GB" sz="1800" dirty="0">
              <a:solidFill>
                <a:srgbClr val="404040"/>
              </a:solidFill>
              <a:latin typeface="ShellMedium" panose="00000600000000000000" pitchFamily="2" charset="0"/>
              <a:ea typeface="Futura Light" charset="0"/>
              <a:cs typeface="Futura 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2E386-83FA-9252-0ED6-5B92045F7DEC}"/>
              </a:ext>
            </a:extLst>
          </p:cNvPr>
          <p:cNvSpPr txBox="1"/>
          <p:nvPr/>
        </p:nvSpPr>
        <p:spPr>
          <a:xfrm>
            <a:off x="1539528" y="2629471"/>
            <a:ext cx="6094674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endParaRPr lang="en-GB" kern="0" dirty="0">
              <a:solidFill>
                <a:srgbClr val="404040"/>
              </a:solidFill>
              <a:latin typeface="ShellMedium" panose="00000600000000000000" pitchFamily="2" charset="0"/>
            </a:endParaRP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endParaRPr lang="en-GB" kern="0" dirty="0">
              <a:solidFill>
                <a:srgbClr val="404040"/>
              </a:solidFill>
              <a:latin typeface="ShellMedium" panose="00000600000000000000" pitchFamily="2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DF3E5A7-5A69-4E89-3E8B-FC6334320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06" y="503582"/>
            <a:ext cx="9361336" cy="585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86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68B90-F544-78E0-C477-E2772E5DE5F3}"/>
              </a:ext>
            </a:extLst>
          </p:cNvPr>
          <p:cNvSpPr txBox="1"/>
          <p:nvPr/>
        </p:nvSpPr>
        <p:spPr>
          <a:xfrm>
            <a:off x="1539528" y="1711781"/>
            <a:ext cx="609467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endParaRPr lang="en-GB" sz="1800" dirty="0">
              <a:solidFill>
                <a:srgbClr val="404040"/>
              </a:solidFill>
              <a:latin typeface="ShellMedium" panose="00000600000000000000" pitchFamily="2" charset="0"/>
              <a:ea typeface="Futura Light" charset="0"/>
              <a:cs typeface="Futura 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2E386-83FA-9252-0ED6-5B92045F7DEC}"/>
              </a:ext>
            </a:extLst>
          </p:cNvPr>
          <p:cNvSpPr txBox="1"/>
          <p:nvPr/>
        </p:nvSpPr>
        <p:spPr>
          <a:xfrm>
            <a:off x="1539528" y="2629471"/>
            <a:ext cx="6094674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endParaRPr lang="en-GB" kern="0" dirty="0">
              <a:solidFill>
                <a:srgbClr val="404040"/>
              </a:solidFill>
              <a:latin typeface="ShellMedium" panose="00000600000000000000" pitchFamily="2" charset="0"/>
            </a:endParaRP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endParaRPr lang="en-GB" kern="0" dirty="0">
              <a:solidFill>
                <a:srgbClr val="404040"/>
              </a:solidFill>
              <a:latin typeface="ShellMedium" panose="00000600000000000000" pitchFamily="2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DF3E5A7-5A69-4E89-3E8B-FC6334320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06" y="503582"/>
            <a:ext cx="9361336" cy="5850835"/>
          </a:xfrm>
          <a:prstGeom prst="rect">
            <a:avLst/>
          </a:prstGeom>
        </p:spPr>
      </p:pic>
      <p:pic>
        <p:nvPicPr>
          <p:cNvPr id="8" name="Picture 7" descr="A screenshot of a computer screen">
            <a:extLst>
              <a:ext uri="{FF2B5EF4-FFF2-40B4-BE49-F238E27FC236}">
                <a16:creationId xmlns:a16="http://schemas.microsoft.com/office/drawing/2014/main" id="{44DA812E-5F03-2F4C-23F9-43A3C0929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627" y="503582"/>
            <a:ext cx="9650294" cy="603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5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68B90-F544-78E0-C477-E2772E5DE5F3}"/>
              </a:ext>
            </a:extLst>
          </p:cNvPr>
          <p:cNvSpPr txBox="1"/>
          <p:nvPr/>
        </p:nvSpPr>
        <p:spPr>
          <a:xfrm>
            <a:off x="1775421" y="632783"/>
            <a:ext cx="609467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404040"/>
                </a:solidFill>
                <a:latin typeface="ShellMedium" panose="00000600000000000000" pitchFamily="2" charset="0"/>
                <a:ea typeface="Futura Light" charset="0"/>
                <a:cs typeface="Futura Light" charset="0"/>
              </a:rPr>
              <a:t>Day – 1 Case Study</a:t>
            </a:r>
            <a:endParaRPr lang="en-GB" sz="1800" dirty="0">
              <a:solidFill>
                <a:srgbClr val="404040"/>
              </a:solidFill>
              <a:latin typeface="ShellMedium" panose="00000600000000000000" pitchFamily="2" charset="0"/>
              <a:ea typeface="Futura Light" charset="0"/>
              <a:cs typeface="Futura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787450-67B5-C250-D5C7-068E8E577E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16"/>
          <a:stretch/>
        </p:blipFill>
        <p:spPr>
          <a:xfrm>
            <a:off x="553941" y="1744973"/>
            <a:ext cx="10972800" cy="484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71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68B90-F544-78E0-C477-E2772E5DE5F3}"/>
              </a:ext>
            </a:extLst>
          </p:cNvPr>
          <p:cNvSpPr txBox="1"/>
          <p:nvPr/>
        </p:nvSpPr>
        <p:spPr>
          <a:xfrm>
            <a:off x="1539528" y="1711781"/>
            <a:ext cx="609467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endParaRPr lang="en-GB" sz="1800" dirty="0">
              <a:solidFill>
                <a:srgbClr val="404040"/>
              </a:solidFill>
              <a:latin typeface="ShellMedium" panose="00000600000000000000" pitchFamily="2" charset="0"/>
              <a:ea typeface="Futura Light" charset="0"/>
              <a:cs typeface="Futura 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2E386-83FA-9252-0ED6-5B92045F7DEC}"/>
              </a:ext>
            </a:extLst>
          </p:cNvPr>
          <p:cNvSpPr txBox="1"/>
          <p:nvPr/>
        </p:nvSpPr>
        <p:spPr>
          <a:xfrm>
            <a:off x="1539528" y="2629471"/>
            <a:ext cx="6094674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endParaRPr lang="en-GB" kern="0" dirty="0">
              <a:solidFill>
                <a:srgbClr val="404040"/>
              </a:solidFill>
              <a:latin typeface="ShellMedium" panose="00000600000000000000" pitchFamily="2" charset="0"/>
            </a:endParaRP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endParaRPr lang="en-GB" kern="0" dirty="0">
              <a:solidFill>
                <a:srgbClr val="404040"/>
              </a:solidFill>
              <a:latin typeface="ShellMedium" panose="00000600000000000000" pitchFamily="2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DF3E5A7-5A69-4E89-3E8B-FC6334320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06" y="503582"/>
            <a:ext cx="9361336" cy="585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08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68B90-F544-78E0-C477-E2772E5DE5F3}"/>
              </a:ext>
            </a:extLst>
          </p:cNvPr>
          <p:cNvSpPr txBox="1"/>
          <p:nvPr/>
        </p:nvSpPr>
        <p:spPr>
          <a:xfrm>
            <a:off x="1539528" y="1711781"/>
            <a:ext cx="609467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endParaRPr lang="en-GB" sz="1800" dirty="0">
              <a:solidFill>
                <a:srgbClr val="404040"/>
              </a:solidFill>
              <a:latin typeface="ShellMedium" panose="00000600000000000000" pitchFamily="2" charset="0"/>
              <a:ea typeface="Futura Light" charset="0"/>
              <a:cs typeface="Futura 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2E386-83FA-9252-0ED6-5B92045F7DEC}"/>
              </a:ext>
            </a:extLst>
          </p:cNvPr>
          <p:cNvSpPr txBox="1"/>
          <p:nvPr/>
        </p:nvSpPr>
        <p:spPr>
          <a:xfrm>
            <a:off x="1539528" y="2629471"/>
            <a:ext cx="6094674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endParaRPr lang="en-GB" kern="0" dirty="0">
              <a:solidFill>
                <a:srgbClr val="404040"/>
              </a:solidFill>
              <a:latin typeface="ShellMedium" panose="00000600000000000000" pitchFamily="2" charset="0"/>
            </a:endParaRP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endParaRPr lang="en-GB" kern="0" dirty="0">
              <a:solidFill>
                <a:srgbClr val="404040"/>
              </a:solidFill>
              <a:latin typeface="ShellMedium" panose="00000600000000000000" pitchFamily="2" charset="0"/>
            </a:endParaRP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B8CB5DD-37E9-22A0-24EB-856313AEF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79" y="628153"/>
            <a:ext cx="9547926" cy="59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22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68B90-F544-78E0-C477-E2772E5DE5F3}"/>
              </a:ext>
            </a:extLst>
          </p:cNvPr>
          <p:cNvSpPr txBox="1"/>
          <p:nvPr/>
        </p:nvSpPr>
        <p:spPr>
          <a:xfrm>
            <a:off x="1539528" y="1711781"/>
            <a:ext cx="609467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endParaRPr lang="en-GB" sz="1800" dirty="0">
              <a:solidFill>
                <a:srgbClr val="404040"/>
              </a:solidFill>
              <a:latin typeface="ShellMedium" panose="00000600000000000000" pitchFamily="2" charset="0"/>
              <a:ea typeface="Futura Light" charset="0"/>
              <a:cs typeface="Futura 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2E386-83FA-9252-0ED6-5B92045F7DEC}"/>
              </a:ext>
            </a:extLst>
          </p:cNvPr>
          <p:cNvSpPr txBox="1"/>
          <p:nvPr/>
        </p:nvSpPr>
        <p:spPr>
          <a:xfrm>
            <a:off x="1539528" y="2629471"/>
            <a:ext cx="6094674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endParaRPr lang="en-GB" kern="0" dirty="0">
              <a:solidFill>
                <a:srgbClr val="404040"/>
              </a:solidFill>
              <a:latin typeface="ShellMedium" panose="00000600000000000000" pitchFamily="2" charset="0"/>
            </a:endParaRP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endParaRPr lang="en-GB" kern="0" dirty="0">
              <a:solidFill>
                <a:srgbClr val="404040"/>
              </a:solidFill>
              <a:latin typeface="ShellMedium" panose="00000600000000000000" pitchFamily="2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C1E5888-D1C6-312A-26FF-C73BF72E1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75" y="467194"/>
            <a:ext cx="9721795" cy="60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11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68B90-F544-78E0-C477-E2772E5DE5F3}"/>
              </a:ext>
            </a:extLst>
          </p:cNvPr>
          <p:cNvSpPr txBox="1"/>
          <p:nvPr/>
        </p:nvSpPr>
        <p:spPr>
          <a:xfrm>
            <a:off x="1539528" y="1711781"/>
            <a:ext cx="609467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404040"/>
                </a:solidFill>
                <a:latin typeface="ShellMedium" panose="00000600000000000000" pitchFamily="2" charset="0"/>
                <a:ea typeface="Futura Light" charset="0"/>
                <a:cs typeface="Futura Light" charset="0"/>
              </a:rPr>
              <a:t>Day – 4 Azure SQL</a:t>
            </a:r>
            <a:endParaRPr lang="en-GB" sz="1800" dirty="0">
              <a:solidFill>
                <a:srgbClr val="404040"/>
              </a:solidFill>
              <a:latin typeface="ShellMedium" panose="00000600000000000000" pitchFamily="2" charset="0"/>
              <a:ea typeface="Futura Light" charset="0"/>
              <a:cs typeface="Futura 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2E386-83FA-9252-0ED6-5B92045F7DEC}"/>
              </a:ext>
            </a:extLst>
          </p:cNvPr>
          <p:cNvSpPr txBox="1"/>
          <p:nvPr/>
        </p:nvSpPr>
        <p:spPr>
          <a:xfrm>
            <a:off x="1539528" y="2629471"/>
            <a:ext cx="6094674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CRUD operations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Basics of Azure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Azure </a:t>
            </a:r>
            <a:r>
              <a:rPr lang="en-GB" kern="0" dirty="0" err="1">
                <a:solidFill>
                  <a:srgbClr val="404040"/>
                </a:solidFill>
                <a:latin typeface="ShellMedium" panose="00000600000000000000" pitchFamily="2" charset="0"/>
              </a:rPr>
              <a:t>Datalakes</a:t>
            </a:r>
            <a:endParaRPr lang="en-GB" kern="0" dirty="0">
              <a:solidFill>
                <a:srgbClr val="404040"/>
              </a:solidFill>
              <a:latin typeface="ShellMedium" panose="00000600000000000000" pitchFamily="2" charset="0"/>
            </a:endParaRP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Azure Cosmos DB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Data warehouse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 err="1">
                <a:solidFill>
                  <a:srgbClr val="404040"/>
                </a:solidFill>
                <a:latin typeface="ShellMedium" panose="00000600000000000000" pitchFamily="2" charset="0"/>
              </a:rPr>
              <a:t>Datalake</a:t>
            </a: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 Architecture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Big Data Analytics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endParaRPr lang="en-GB" kern="0" dirty="0">
              <a:solidFill>
                <a:srgbClr val="404040"/>
              </a:solidFill>
              <a:latin typeface="ShellMedium" panose="00000600000000000000" pitchFamily="2" charset="0"/>
            </a:endParaRP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endParaRPr lang="en-GB" kern="0" dirty="0">
              <a:solidFill>
                <a:srgbClr val="404040"/>
              </a:solidFill>
              <a:latin typeface="Shell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205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F000A45-1E91-10F6-E0C2-B758B61F1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29" y="508884"/>
            <a:ext cx="9035332" cy="564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04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03122AF-1B92-6100-A5AD-D0078A0DE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16" y="469126"/>
            <a:ext cx="10152513" cy="617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16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A9B1FA1-7E1F-8385-54DA-175B41B13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21" y="636103"/>
            <a:ext cx="9632799" cy="577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0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5045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8D2F-9D73-49E0-ACFC-2B2D018FBC5D}"/>
              </a:ext>
            </a:extLst>
          </p:cNvPr>
          <p:cNvSpPr txBox="1"/>
          <p:nvPr/>
        </p:nvSpPr>
        <p:spPr bwMode="auto">
          <a:xfrm>
            <a:off x="1544324" y="1681509"/>
            <a:ext cx="6461443" cy="45243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Joins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Inner Joins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Outer Joins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Self-Joins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Cross Joins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Subqueries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Simple subqueries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Correlated subqueries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Self-contained subqueries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Set operators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Views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Executing Stored Procedures</a:t>
            </a:r>
          </a:p>
          <a:p>
            <a:pPr marL="285750" indent="-285750" defTabSz="357708">
              <a:spcAft>
                <a:spcPts val="600"/>
              </a:spcAft>
              <a:buClr>
                <a:srgbClr val="DD1D21"/>
              </a:buClr>
              <a:buSzPct val="85000"/>
              <a:buFont typeface="Wingdings" panose="05000000000000000000" pitchFamily="2" charset="2"/>
              <a:buChar char="§"/>
            </a:pPr>
            <a:r>
              <a:rPr lang="en-GB" kern="0" dirty="0">
                <a:solidFill>
                  <a:srgbClr val="404040"/>
                </a:solidFill>
                <a:latin typeface="ShellMedium" panose="00000600000000000000" pitchFamily="2" charset="0"/>
              </a:rPr>
              <a:t>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68B90-F544-78E0-C477-E2772E5DE5F3}"/>
              </a:ext>
            </a:extLst>
          </p:cNvPr>
          <p:cNvSpPr txBox="1"/>
          <p:nvPr/>
        </p:nvSpPr>
        <p:spPr>
          <a:xfrm>
            <a:off x="1619041" y="779109"/>
            <a:ext cx="609467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404040"/>
                </a:solidFill>
                <a:latin typeface="ShellMedium" panose="00000600000000000000" pitchFamily="2" charset="0"/>
                <a:ea typeface="Futura Light" charset="0"/>
                <a:cs typeface="Futura Light" charset="0"/>
              </a:rPr>
              <a:t>Day – 5 Azure SQL continued..</a:t>
            </a:r>
            <a:endParaRPr lang="en-GB" sz="1800" dirty="0">
              <a:solidFill>
                <a:srgbClr val="404040"/>
              </a:solidFill>
              <a:latin typeface="ShellMedium" panose="00000600000000000000" pitchFamily="2" charset="0"/>
              <a:ea typeface="Futura Light" charset="0"/>
              <a:cs typeface="Futur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25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03DBCA-6954-5D95-5B9B-0A823C92DB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83" y="965746"/>
            <a:ext cx="8817997" cy="523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4528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C83CA-EC24-79B9-5A9A-848345F584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033" y="883939"/>
            <a:ext cx="9329773" cy="5535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8599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24217A-ECF2-68DF-6174-9CE2D9CF50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421" y="723901"/>
            <a:ext cx="8977022" cy="5610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437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577706-4649-04EB-9D99-B363A1D717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178" y="978135"/>
            <a:ext cx="8974157" cy="5319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9719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EDC119-1AA0-2228-9271-07E8FDF040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421" y="765104"/>
            <a:ext cx="9276711" cy="5532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1205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2D2A75-6414-A06A-77BE-CDD6265563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421" y="471683"/>
            <a:ext cx="9557468" cy="5699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0957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945E59-C0A9-B9FC-E0C1-C0720966EC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421" y="841268"/>
            <a:ext cx="9428447" cy="5646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6464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hell Futura Font Theme">
      <a:majorFont>
        <a:latin typeface="Futura Bold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CED461D8-3171-4273-A831-AE00D50E602B}" vid="{592A44DA-0034-4F8C-A571-9113A0A156FC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311</TotalTime>
  <Words>143</Words>
  <Application>Microsoft Office PowerPoint</Application>
  <PresentationFormat>Widescreen</PresentationFormat>
  <Paragraphs>56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ShellBold</vt:lpstr>
      <vt:lpstr>ShellHeavy</vt:lpstr>
      <vt:lpstr>ShellMedium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Dwivedi, Utkarsh SBOBNG-PTIY/TAD</dc:creator>
  <cp:lastModifiedBy>Dwivedi, Utkarsh SBOBNG-PTIY/TAD</cp:lastModifiedBy>
  <cp:revision>1</cp:revision>
  <dcterms:created xsi:type="dcterms:W3CDTF">2023-09-01T05:56:39Z</dcterms:created>
  <dcterms:modified xsi:type="dcterms:W3CDTF">2023-09-01T11:08:22Z</dcterms:modified>
</cp:coreProperties>
</file>